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13.xml" ContentType="application/vnd.openxmlformats-officedocument.presentationml.slide+xml"/>
  <Override PartName="/ppt/slides/slide52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5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5" r:id="rId3"/>
    <p:sldId id="336" r:id="rId4"/>
    <p:sldId id="337" r:id="rId5"/>
    <p:sldId id="340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342" r:id="rId39"/>
    <p:sldId id="343" r:id="rId40"/>
    <p:sldId id="344" r:id="rId41"/>
    <p:sldId id="345" r:id="rId42"/>
    <p:sldId id="346" r:id="rId43"/>
    <p:sldId id="347" r:id="rId44"/>
    <p:sldId id="348" r:id="rId45"/>
    <p:sldId id="377" r:id="rId46"/>
    <p:sldId id="349" r:id="rId47"/>
    <p:sldId id="376" r:id="rId48"/>
    <p:sldId id="350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59" r:id="rId57"/>
    <p:sldId id="360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71" r:id="rId69"/>
    <p:sldId id="372" r:id="rId70"/>
    <p:sldId id="373" r:id="rId71"/>
    <p:sldId id="374" r:id="rId72"/>
    <p:sldId id="375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11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795-6209-4819-806F-7647E25D5FD1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62BA-D990-4141-B28B-43E49318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3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795-6209-4819-806F-7647E25D5FD1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62BA-D990-4141-B28B-43E49318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8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795-6209-4819-806F-7647E25D5FD1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62BA-D990-4141-B28B-43E49318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60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795-6209-4819-806F-7647E25D5FD1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62BA-D990-4141-B28B-43E49318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9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795-6209-4819-806F-7647E25D5FD1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62BA-D990-4141-B28B-43E49318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2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795-6209-4819-806F-7647E25D5FD1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62BA-D990-4141-B28B-43E49318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02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795-6209-4819-806F-7647E25D5FD1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62BA-D990-4141-B28B-43E49318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72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795-6209-4819-806F-7647E25D5FD1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62BA-D990-4141-B28B-43E49318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03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795-6209-4819-806F-7647E25D5FD1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62BA-D990-4141-B28B-43E49318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67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795-6209-4819-806F-7647E25D5FD1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62BA-D990-4141-B28B-43E49318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02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795-6209-4819-806F-7647E25D5FD1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62BA-D990-4141-B28B-43E49318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84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AC795-6209-4819-806F-7647E25D5FD1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562BA-D990-4141-B28B-43E49318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1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sz="5300"/>
              <a:t>Chapter </a:t>
            </a:r>
            <a:r>
              <a:rPr lang="en-IN" sz="5300" smtClean="0"/>
              <a:t>12</a:t>
            </a:r>
            <a:r>
              <a:rPr lang="en-IN" sz="5300" dirty="0"/>
              <a:t/>
            </a:r>
            <a:br>
              <a:rPr lang="en-IN" sz="5300" dirty="0"/>
            </a:br>
            <a:r>
              <a:rPr lang="en-IN" sz="5300" dirty="0"/>
              <a:t> Multithreaded Programming</a:t>
            </a:r>
            <a:r>
              <a:rPr lang="en-IN" dirty="0"/>
              <a:t/>
            </a: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62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301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20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"/>
            <a:ext cx="8305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0"/>
            <a:ext cx="891540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912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8392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813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0678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90245"/>
            <a:ext cx="7848600" cy="2286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103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114800"/>
            <a:ext cx="87630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95611"/>
            <a:ext cx="88773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1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4" y="189428"/>
            <a:ext cx="7972426" cy="344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581400"/>
            <a:ext cx="86106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40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" y="152400"/>
            <a:ext cx="8899301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151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0"/>
            <a:ext cx="79248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715000"/>
            <a:ext cx="7848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399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91540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910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Multithreading Fundamentals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57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There are two distinct types of multitasking: process-based and thread-based. </a:t>
            </a:r>
            <a:r>
              <a:rPr lang="en-US" sz="2400" dirty="0" smtClean="0"/>
              <a:t> </a:t>
            </a:r>
          </a:p>
          <a:p>
            <a:pPr marL="0" indent="0">
              <a:buNone/>
            </a:pPr>
            <a:r>
              <a:rPr lang="en-US" sz="2400" b="1" dirty="0" smtClean="0"/>
              <a:t>P</a:t>
            </a:r>
            <a:r>
              <a:rPr lang="en-US" sz="2400" b="1" i="1" dirty="0" smtClean="0"/>
              <a:t>rocess-based </a:t>
            </a:r>
            <a:r>
              <a:rPr lang="en-US" sz="2400" b="1" dirty="0"/>
              <a:t>multitasking </a:t>
            </a:r>
            <a:r>
              <a:rPr lang="en-US" sz="2400" dirty="0"/>
              <a:t>is </a:t>
            </a:r>
            <a:r>
              <a:rPr lang="en-US" sz="2400" dirty="0" smtClean="0"/>
              <a:t>the feature </a:t>
            </a:r>
            <a:r>
              <a:rPr lang="en-US" sz="2400" dirty="0"/>
              <a:t>that allows your computer to run two or more programs concurrently.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For</a:t>
            </a:r>
            <a:r>
              <a:rPr lang="en-US" sz="2400" dirty="0"/>
              <a:t> </a:t>
            </a:r>
            <a:r>
              <a:rPr lang="en-US" sz="2400" dirty="0" smtClean="0"/>
              <a:t>example</a:t>
            </a:r>
            <a:r>
              <a:rPr lang="en-US" sz="2400" dirty="0"/>
              <a:t>, it is process-based multitasking that allows you to run the </a:t>
            </a:r>
            <a:r>
              <a:rPr lang="en-US" sz="2400" dirty="0" smtClean="0"/>
              <a:t>Java compiler </a:t>
            </a:r>
            <a:r>
              <a:rPr lang="en-US" sz="2400" dirty="0"/>
              <a:t>at the same time you are using a text editor or browsing the </a:t>
            </a:r>
            <a:r>
              <a:rPr lang="en-US" sz="2400" dirty="0" smtClean="0"/>
              <a:t>Internet. In process-based </a:t>
            </a:r>
            <a:r>
              <a:rPr lang="en-US" sz="2400" dirty="0"/>
              <a:t>multitasking, a program is the smallest unit of code that can </a:t>
            </a:r>
            <a:r>
              <a:rPr lang="en-US" sz="2400" dirty="0" smtClean="0"/>
              <a:t>be </a:t>
            </a:r>
            <a:r>
              <a:rPr lang="en-IN" sz="2400" dirty="0" smtClean="0"/>
              <a:t>dispatched </a:t>
            </a:r>
            <a:r>
              <a:rPr lang="en-IN" sz="2400" dirty="0"/>
              <a:t>by the scheduler.</a:t>
            </a:r>
          </a:p>
          <a:p>
            <a:pPr marL="0" indent="0">
              <a:buNone/>
            </a:pPr>
            <a:r>
              <a:rPr lang="en-US" sz="2400" dirty="0"/>
              <a:t>In a </a:t>
            </a:r>
            <a:r>
              <a:rPr lang="en-US" sz="2400" b="1" i="1" dirty="0"/>
              <a:t>thread-based </a:t>
            </a:r>
            <a:r>
              <a:rPr lang="en-US" sz="2400" b="1" dirty="0"/>
              <a:t>multitasking </a:t>
            </a:r>
            <a:r>
              <a:rPr lang="en-US" sz="2400" dirty="0"/>
              <a:t>environment, the thread is the smallest unit </a:t>
            </a:r>
            <a:r>
              <a:rPr lang="en-US" sz="2400" dirty="0" smtClean="0"/>
              <a:t>of </a:t>
            </a:r>
            <a:r>
              <a:rPr lang="en-US" sz="2400" dirty="0" err="1" smtClean="0"/>
              <a:t>dispatchable</a:t>
            </a:r>
            <a:r>
              <a:rPr lang="en-US" sz="2400" dirty="0" smtClean="0"/>
              <a:t> </a:t>
            </a:r>
            <a:r>
              <a:rPr lang="en-US" sz="2400" dirty="0"/>
              <a:t>code. This means that a single program can perform two or </a:t>
            </a:r>
            <a:r>
              <a:rPr lang="en-US" sz="2400" dirty="0" smtClean="0"/>
              <a:t>more tasks </a:t>
            </a:r>
            <a:r>
              <a:rPr lang="en-US" sz="2400" dirty="0"/>
              <a:t>at once. </a:t>
            </a:r>
            <a:r>
              <a:rPr lang="en-US" sz="2400" dirty="0" smtClean="0"/>
              <a:t>For </a:t>
            </a:r>
            <a:r>
              <a:rPr lang="en-US" sz="2400" dirty="0"/>
              <a:t>instance, a text editor can be formatting text at the same </a:t>
            </a:r>
            <a:r>
              <a:rPr lang="en-US" sz="2400" dirty="0" smtClean="0"/>
              <a:t>time that </a:t>
            </a:r>
            <a:r>
              <a:rPr lang="en-US" sz="2400" dirty="0"/>
              <a:t>it is printing, as long as these two actions are being performed by </a:t>
            </a:r>
            <a:r>
              <a:rPr lang="en-US" sz="2400" dirty="0" smtClean="0"/>
              <a:t>two separate </a:t>
            </a:r>
            <a:r>
              <a:rPr lang="en-US" sz="2400" dirty="0"/>
              <a:t>threads. 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547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9916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996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"/>
            <a:ext cx="42672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76200"/>
            <a:ext cx="449580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25" y="4296043"/>
            <a:ext cx="425217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8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490"/>
            <a:ext cx="5762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951"/>
            <a:ext cx="9220200" cy="7040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119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14400"/>
            <a:ext cx="89154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011"/>
            <a:ext cx="5638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504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9144000" cy="3620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68442"/>
            <a:ext cx="9067800" cy="3395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82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" y="76200"/>
            <a:ext cx="9065654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59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87630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997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98"/>
            <a:ext cx="9067800" cy="4773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4876800"/>
            <a:ext cx="7984901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335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5" y="152399"/>
            <a:ext cx="4702935" cy="6553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22537"/>
            <a:ext cx="4238624" cy="645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056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0" y="-76200"/>
            <a:ext cx="9120389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09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Multithreading Fundamentals…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sz="3400" dirty="0"/>
              <a:t>A principal advantage of multithreading is that it enables you to write </a:t>
            </a:r>
            <a:r>
              <a:rPr lang="en-US" sz="3400" dirty="0" smtClean="0"/>
              <a:t>very efficient </a:t>
            </a:r>
            <a:r>
              <a:rPr lang="en-US" sz="3400" dirty="0"/>
              <a:t>programs because it lets you utilize the idle time that is present in </a:t>
            </a:r>
            <a:r>
              <a:rPr lang="en-US" sz="3400" dirty="0" smtClean="0"/>
              <a:t>most programs</a:t>
            </a:r>
            <a:r>
              <a:rPr lang="en-US" sz="3400" dirty="0"/>
              <a:t>. </a:t>
            </a:r>
            <a:endParaRPr lang="en-US" sz="3400" dirty="0" smtClean="0"/>
          </a:p>
          <a:p>
            <a:pPr marL="0" indent="0" algn="just">
              <a:buNone/>
            </a:pPr>
            <a:endParaRPr lang="en-US" sz="3400" dirty="0" smtClean="0"/>
          </a:p>
          <a:p>
            <a:pPr marL="0" indent="0" algn="just">
              <a:buNone/>
            </a:pPr>
            <a:r>
              <a:rPr lang="en-US" sz="3400" dirty="0" smtClean="0"/>
              <a:t>As </a:t>
            </a:r>
            <a:r>
              <a:rPr lang="en-US" sz="3400" dirty="0"/>
              <a:t>you probably know, most I/O devices, whether they be </a:t>
            </a:r>
            <a:r>
              <a:rPr lang="en-US" sz="3400" dirty="0" smtClean="0"/>
              <a:t>network ports</a:t>
            </a:r>
            <a:r>
              <a:rPr lang="en-US" sz="3400" dirty="0"/>
              <a:t>, disk drives, or the keyboard, are much slower than the CPU. Thus, </a:t>
            </a:r>
            <a:r>
              <a:rPr lang="en-US" sz="3400" dirty="0" smtClean="0"/>
              <a:t>a program </a:t>
            </a:r>
            <a:r>
              <a:rPr lang="en-US" sz="3400" dirty="0"/>
              <a:t>will often spend a majority of its execution time waiting to send </a:t>
            </a:r>
            <a:r>
              <a:rPr lang="en-US" sz="3400" dirty="0" smtClean="0"/>
              <a:t>or receive </a:t>
            </a:r>
            <a:r>
              <a:rPr lang="en-US" sz="3400" dirty="0"/>
              <a:t>information to or from a device. </a:t>
            </a:r>
            <a:endParaRPr lang="en-US" sz="3400" dirty="0" smtClean="0"/>
          </a:p>
          <a:p>
            <a:pPr marL="0" indent="0" algn="just">
              <a:buNone/>
            </a:pPr>
            <a:endParaRPr lang="en-US" sz="3400" dirty="0" smtClean="0"/>
          </a:p>
          <a:p>
            <a:pPr marL="0" indent="0" algn="just">
              <a:buNone/>
            </a:pPr>
            <a:r>
              <a:rPr lang="en-US" sz="3400" dirty="0" smtClean="0"/>
              <a:t>By using multithreading, your program can execute another task during this idle time. For example, while one part of your program is sending a file over the Internet, another part can be reading keyboard input, and still another can be buffering the next block of data to send</a:t>
            </a:r>
            <a:r>
              <a:rPr lang="en-US" dirty="0"/>
              <a:t>.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066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9916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810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52400"/>
            <a:ext cx="9144000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823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589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991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181601"/>
            <a:ext cx="67818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290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22960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057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8392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68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73" y="97665"/>
            <a:ext cx="77724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67000"/>
            <a:ext cx="762000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95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67056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188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86772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3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C4F2E-07DF-4F9A-B6D7-2D4B0CB10B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MULTITHREADING - 2</a:t>
            </a:r>
          </a:p>
        </p:txBody>
      </p:sp>
    </p:spTree>
    <p:extLst>
      <p:ext uri="{BB962C8B-B14F-4D97-AF65-F5344CB8AC3E}">
        <p14:creationId xmlns:p14="http://schemas.microsoft.com/office/powerpoint/2010/main" val="186635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Multithreading Fundamentals…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909" y="1383002"/>
            <a:ext cx="8229600" cy="50939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Java’s multithreading features </a:t>
            </a:r>
            <a:r>
              <a:rPr lang="en-US" sz="2400" dirty="0"/>
              <a:t>work in both types of systems. 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In </a:t>
            </a:r>
            <a:r>
              <a:rPr lang="en-US" sz="2400" dirty="0"/>
              <a:t>a </a:t>
            </a:r>
            <a:r>
              <a:rPr lang="en-US" sz="2400" b="1" dirty="0"/>
              <a:t>single-core system</a:t>
            </a:r>
            <a:r>
              <a:rPr lang="en-US" sz="2400" dirty="0"/>
              <a:t>, </a:t>
            </a:r>
            <a:r>
              <a:rPr lang="en-US" sz="2400" dirty="0" smtClean="0"/>
              <a:t>concurrently executing </a:t>
            </a:r>
            <a:r>
              <a:rPr lang="en-US" sz="2400" dirty="0"/>
              <a:t>threads share the CPU, with each thread receiving a slice of CPU time.</a:t>
            </a:r>
          </a:p>
          <a:p>
            <a:pPr marL="0" indent="0">
              <a:buNone/>
            </a:pPr>
            <a:r>
              <a:rPr lang="en-US" sz="2400" dirty="0"/>
              <a:t>Therefore, in a single-core system, two or more threads do not actually run at </a:t>
            </a:r>
            <a:r>
              <a:rPr lang="en-US" sz="2400" dirty="0" smtClean="0"/>
              <a:t>the same </a:t>
            </a:r>
            <a:r>
              <a:rPr lang="en-US" sz="2400" dirty="0"/>
              <a:t>time, but idle CPU time is utilized. 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However</a:t>
            </a:r>
            <a:r>
              <a:rPr lang="en-US" sz="2400" dirty="0"/>
              <a:t>, in </a:t>
            </a:r>
            <a:r>
              <a:rPr lang="en-US" sz="2400" b="1" dirty="0" smtClean="0"/>
              <a:t>multiprocessor/multicore systems</a:t>
            </a:r>
            <a:r>
              <a:rPr lang="en-US" sz="2400" dirty="0"/>
              <a:t>, it is possible for two or more threads to actually </a:t>
            </a:r>
            <a:r>
              <a:rPr lang="en-US" sz="2400" dirty="0" smtClean="0"/>
              <a:t>execute simultaneously</a:t>
            </a:r>
            <a:r>
              <a:rPr lang="en-US" sz="2400" dirty="0"/>
              <a:t>. In many cases, this can further improve program efficiency </a:t>
            </a:r>
            <a:r>
              <a:rPr lang="en-US" sz="2400" dirty="0" smtClean="0"/>
              <a:t>and increase </a:t>
            </a:r>
            <a:r>
              <a:rPr lang="en-US" sz="2400" dirty="0"/>
              <a:t>the speed of certain operations</a:t>
            </a:r>
            <a:r>
              <a:rPr lang="en-US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51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2127AC-6E83-4620-921B-B0D783AE6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75903"/>
            <a:ext cx="8805334" cy="662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3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971550"/>
            <a:ext cx="66294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234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971550"/>
            <a:ext cx="668655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375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085850"/>
            <a:ext cx="52006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85901"/>
            <a:ext cx="6572250" cy="4279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62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971550"/>
            <a:ext cx="67437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026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1085850"/>
            <a:ext cx="554355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26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914400"/>
            <a:ext cx="668655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569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416"/>
            <a:ext cx="9144000" cy="596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9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65" y="1428750"/>
            <a:ext cx="3336131" cy="2693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95" y="1543050"/>
            <a:ext cx="3357563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385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9011141" cy="6627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414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Multithreading Fundamentals…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 smtClean="0"/>
              <a:t>A </a:t>
            </a:r>
            <a:r>
              <a:rPr lang="en-US" dirty="0"/>
              <a:t>thread can be in one of several states. It can be </a:t>
            </a:r>
            <a:r>
              <a:rPr lang="en-US" b="1" i="1" dirty="0"/>
              <a:t>running</a:t>
            </a:r>
            <a:r>
              <a:rPr lang="en-US" dirty="0"/>
              <a:t>. It can be </a:t>
            </a:r>
            <a:r>
              <a:rPr lang="en-US" b="1" i="1" dirty="0"/>
              <a:t>ready </a:t>
            </a:r>
            <a:r>
              <a:rPr lang="en-US" b="1" i="1" dirty="0" smtClean="0"/>
              <a:t>to run </a:t>
            </a:r>
            <a:r>
              <a:rPr lang="en-US" dirty="0"/>
              <a:t>as soon as it gets CPU time. A running thread can be </a:t>
            </a:r>
            <a:r>
              <a:rPr lang="en-US" b="1" i="1" dirty="0"/>
              <a:t>suspended</a:t>
            </a:r>
            <a:r>
              <a:rPr lang="en-US" dirty="0"/>
              <a:t>, which is </a:t>
            </a:r>
            <a:r>
              <a:rPr lang="en-US" dirty="0" smtClean="0"/>
              <a:t>a temporary </a:t>
            </a:r>
            <a:r>
              <a:rPr lang="en-US" dirty="0"/>
              <a:t>halt to its execution. It can later be </a:t>
            </a:r>
            <a:r>
              <a:rPr lang="en-US" b="1" i="1" dirty="0"/>
              <a:t>resumed</a:t>
            </a:r>
            <a:r>
              <a:rPr lang="en-US" dirty="0"/>
              <a:t>. A thread can be </a:t>
            </a:r>
            <a:r>
              <a:rPr lang="en-US" b="1" i="1" dirty="0" smtClean="0"/>
              <a:t>blocked</a:t>
            </a:r>
            <a:r>
              <a:rPr lang="en-US" i="1" dirty="0" smtClean="0"/>
              <a:t> </a:t>
            </a:r>
            <a:r>
              <a:rPr lang="en-US" dirty="0" smtClean="0"/>
              <a:t>when </a:t>
            </a:r>
            <a:r>
              <a:rPr lang="en-US" dirty="0"/>
              <a:t>waiting for a resource. A thread can be </a:t>
            </a:r>
            <a:r>
              <a:rPr lang="en-US" b="1" i="1" dirty="0"/>
              <a:t>terminated</a:t>
            </a:r>
            <a:r>
              <a:rPr lang="en-US" dirty="0"/>
              <a:t>, in which case </a:t>
            </a:r>
            <a:r>
              <a:rPr lang="en-US" dirty="0" smtClean="0"/>
              <a:t>its execution </a:t>
            </a:r>
            <a:r>
              <a:rPr lang="en-US" dirty="0"/>
              <a:t>ends and cannot be resumed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dirty="0"/>
              <a:t>Along with thread-based multitasking comes the need for a special type of feature called </a:t>
            </a:r>
            <a:r>
              <a:rPr lang="en-US" b="1" i="1" dirty="0"/>
              <a:t>synchronization</a:t>
            </a:r>
            <a:r>
              <a:rPr lang="en-US" dirty="0"/>
              <a:t>, which allows the execution of threads to be coordinated in certain well-defined ways. Java has a complete subsystem</a:t>
            </a:r>
            <a:r>
              <a:rPr lang="en-IN" dirty="0"/>
              <a:t>devoted to synchronization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240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5499"/>
            <a:ext cx="8763000" cy="6584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896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1"/>
            <a:ext cx="8382000" cy="329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5" y="3600453"/>
            <a:ext cx="8572500" cy="280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7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3738"/>
            <a:ext cx="7620000" cy="596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042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"/>
            <a:ext cx="3505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7600950" cy="5221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385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857250"/>
            <a:ext cx="6629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4743450"/>
            <a:ext cx="4643438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081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028700"/>
            <a:ext cx="6629400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362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3321"/>
            <a:ext cx="8305800" cy="6318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914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173" y="884468"/>
            <a:ext cx="6829828" cy="6087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451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857250"/>
            <a:ext cx="565785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2914650"/>
            <a:ext cx="645795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30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4735"/>
            <a:ext cx="8077200" cy="6222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472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144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21272"/>
            <a:ext cx="7854379" cy="613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49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886278"/>
            <a:ext cx="6457950" cy="511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339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3" y="304800"/>
            <a:ext cx="8351277" cy="6091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299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78293"/>
            <a:ext cx="8266979" cy="6070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999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564057" cy="644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711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14" y="457200"/>
            <a:ext cx="8416636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392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1697"/>
            <a:ext cx="7581900" cy="4021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343400"/>
            <a:ext cx="7924800" cy="198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494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0"/>
            <a:ext cx="8245225" cy="6494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808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903433"/>
            <a:ext cx="7239000" cy="509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817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28701"/>
            <a:ext cx="7353299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7601"/>
            <a:ext cx="6991351" cy="2178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465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270" y="0"/>
            <a:ext cx="902487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768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71550"/>
            <a:ext cx="64008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255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857250"/>
            <a:ext cx="554355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2743201"/>
            <a:ext cx="6457950" cy="3291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463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892668"/>
            <a:ext cx="6686550" cy="4193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394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9916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428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6692"/>
            <a:ext cx="8915400" cy="6625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10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25527668A14044B9C48CF696659DD3" ma:contentTypeVersion="2" ma:contentTypeDescription="Create a new document." ma:contentTypeScope="" ma:versionID="60ed0c305031dd2706997f66846e8324">
  <xsd:schema xmlns:xsd="http://www.w3.org/2001/XMLSchema" xmlns:xs="http://www.w3.org/2001/XMLSchema" xmlns:p="http://schemas.microsoft.com/office/2006/metadata/properties" xmlns:ns2="5accbe9e-7a22-4dea-b1b9-069d1373da8d" targetNamespace="http://schemas.microsoft.com/office/2006/metadata/properties" ma:root="true" ma:fieldsID="d964c35a036ba4e7c7dc4a623f16c099" ns2:_="">
    <xsd:import namespace="5accbe9e-7a22-4dea-b1b9-069d1373da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ccbe9e-7a22-4dea-b1b9-069d1373da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82F1C74-D638-45F2-9D9A-DEC4A5E52E72}"/>
</file>

<file path=customXml/itemProps2.xml><?xml version="1.0" encoding="utf-8"?>
<ds:datastoreItem xmlns:ds="http://schemas.openxmlformats.org/officeDocument/2006/customXml" ds:itemID="{8C450DEC-764F-4086-B1A7-6ED033D83B4C}"/>
</file>

<file path=customXml/itemProps3.xml><?xml version="1.0" encoding="utf-8"?>
<ds:datastoreItem xmlns:ds="http://schemas.openxmlformats.org/officeDocument/2006/customXml" ds:itemID="{984D35A6-592C-4EA5-A7AF-ECEDC8D94EE8}"/>
</file>

<file path=docProps/app.xml><?xml version="1.0" encoding="utf-8"?>
<Properties xmlns="http://schemas.openxmlformats.org/officeDocument/2006/extended-properties" xmlns:vt="http://schemas.openxmlformats.org/officeDocument/2006/docPropsVTypes">
  <TotalTime>11892</TotalTime>
  <Words>510</Words>
  <Application>Microsoft Office PowerPoint</Application>
  <PresentationFormat>On-screen Show (4:3)</PresentationFormat>
  <Paragraphs>24</Paragraphs>
  <Slides>72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5" baseType="lpstr">
      <vt:lpstr>Arial</vt:lpstr>
      <vt:lpstr>Calibri</vt:lpstr>
      <vt:lpstr>Office Theme</vt:lpstr>
      <vt:lpstr>Chapter 12  Multithreaded Programming </vt:lpstr>
      <vt:lpstr>Multithreading Fundamentals</vt:lpstr>
      <vt:lpstr>Multithreading Fundamentals…</vt:lpstr>
      <vt:lpstr>Multithreading Fundamentals…</vt:lpstr>
      <vt:lpstr>Multithreading Fundamentals…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MULTITHREADING - 2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mahe</cp:lastModifiedBy>
  <cp:revision>48</cp:revision>
  <dcterms:created xsi:type="dcterms:W3CDTF">2017-09-11T12:47:30Z</dcterms:created>
  <dcterms:modified xsi:type="dcterms:W3CDTF">2021-11-05T09:44:45Z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0x010100CD25527668A14044B9C48CF696659DD3</vt:lpwstr>
  </property>
</Properties>
</file>